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7" r:id="rId4"/>
    <p:sldId id="278" r:id="rId5"/>
    <p:sldId id="279" r:id="rId6"/>
    <p:sldId id="272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3" r:id="rId16"/>
    <p:sldId id="276" r:id="rId17"/>
    <p:sldId id="275" r:id="rId18"/>
    <p:sldId id="274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3"/>
    <p:restoredTop sz="94676"/>
  </p:normalViewPr>
  <p:slideViewPr>
    <p:cSldViewPr snapToGrid="0" snapToObjects="1">
      <p:cViewPr>
        <p:scale>
          <a:sx n="115" d="100"/>
          <a:sy n="115" d="100"/>
        </p:scale>
        <p:origin x="240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66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57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225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707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3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58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60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26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6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11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67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15F2F-73BB-7D41-B822-891261A458D0}" type="datetimeFigureOut">
              <a:rPr kumimoji="1" lang="zh-CN" altLang="en-US" smtClean="0"/>
              <a:t>2018/4/22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1337D-6246-D243-B781-EBFD024D3A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69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" cy="1219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33462" y="1974574"/>
            <a:ext cx="3762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endParaRPr kumimoji="1" lang="en-US" altLang="zh-CN" sz="8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0639" y="3831978"/>
            <a:ext cx="253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宋厚达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@AToken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5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Token介绍…"/>
          <p:cNvSpPr txBox="1">
            <a:spLocks noGrp="1"/>
          </p:cNvSpPr>
          <p:nvPr>
            <p:ph type="body" idx="1"/>
          </p:nvPr>
        </p:nvSpPr>
        <p:spPr>
          <a:xfrm>
            <a:off x="1429606" y="428626"/>
            <a:ext cx="7011867" cy="3608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 defTabSz="373248">
              <a:spcBef>
                <a:spcPts val="2672"/>
              </a:spcBef>
              <a:buNone/>
              <a:defRPr sz="3400"/>
            </a:pPr>
            <a:r>
              <a:rPr sz="40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比特币储存四年</a:t>
            </a:r>
            <a:r>
              <a:rPr lang="zh-CN" altLang="en-US"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的</a:t>
            </a:r>
            <a:r>
              <a:rPr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发展趋势</a:t>
            </a:r>
          </a:p>
          <a:p>
            <a:pPr marL="0" indent="0" algn="just" defTabSz="373248">
              <a:spcBef>
                <a:spcPts val="2672"/>
              </a:spcBef>
              <a:buNone/>
              <a:defRPr sz="3400"/>
            </a:pPr>
            <a:endParaRPr sz="3200" b="1">
              <a:solidFill>
                <a:srgbClr val="2A4C64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8752" y="970048"/>
            <a:ext cx="8397480" cy="11542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just" defTabSz="373248">
              <a:spcBef>
                <a:spcPts val="2672"/>
              </a:spcBef>
              <a:defRPr sz="3400"/>
            </a:pPr>
            <a:r>
              <a:rPr lang="zh-CN" altLang="en-US" sz="239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数字资产存储的市场规模，</a:t>
            </a:r>
            <a:r>
              <a:rPr lang="zh-CN" altLang="en-US" sz="239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以比特币市场分类占比来估算，数字资产存储的市场规模约</a:t>
            </a:r>
            <a:r>
              <a:rPr lang="zh-CN" altLang="en-US" sz="239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为</a:t>
            </a:r>
            <a:r>
              <a:rPr lang="en-US" altLang="zh-CN" sz="239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18</a:t>
            </a:r>
            <a:r>
              <a:rPr lang="en-US" altLang="zh-CN" sz="239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000</a:t>
            </a:r>
            <a:r>
              <a:rPr lang="zh-CN" altLang="en-US" sz="239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亿人民币</a:t>
            </a:r>
            <a:r>
              <a:rPr lang="zh-CN" altLang="en-US" sz="2391">
                <a:solidFill>
                  <a:schemeClr val="bg1"/>
                </a:solidFill>
              </a:rPr>
              <a:t>。</a:t>
            </a:r>
            <a:endParaRPr lang="zh-CN" altLang="en-US" sz="239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1" y="2304827"/>
            <a:ext cx="8909289" cy="43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600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数字资产的个人存储…"/>
          <p:cNvSpPr txBox="1">
            <a:spLocks noGrp="1"/>
          </p:cNvSpPr>
          <p:nvPr>
            <p:ph type="body" sz="half" idx="1"/>
          </p:nvPr>
        </p:nvSpPr>
        <p:spPr>
          <a:xfrm>
            <a:off x="1029629" y="449077"/>
            <a:ext cx="6586654" cy="5818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None/>
            </a:lvl1pPr>
          </a:lstStyle>
          <a:p>
            <a:r>
              <a:rPr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数字资产的个人存储</a:t>
            </a:r>
            <a:r>
              <a:rPr lang="zh-CN" altLang="en-US"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比对</a:t>
            </a:r>
            <a:endParaRPr sz="40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60188"/>
              </p:ext>
            </p:extLst>
          </p:nvPr>
        </p:nvGraphicFramePr>
        <p:xfrm>
          <a:off x="1744938" y="2245899"/>
          <a:ext cx="8391069" cy="3707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0803"/>
                <a:gridCol w="3657556"/>
                <a:gridCol w="3432710"/>
              </a:tblGrid>
              <a:tr h="741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钱包类型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优点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缺点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741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PC</a:t>
                      </a:r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端钱包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一般币种都有官方版本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因为</a:t>
                      </a:r>
                      <a:r>
                        <a:rPr lang="en-US" altLang="zh-CN" sz="120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PC</a:t>
                      </a:r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端携带不便，不能实时查看，而且一般都是单币种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741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rgbClr val="FF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移动钱包</a:t>
                      </a:r>
                      <a:endParaRPr lang="zh-CN" altLang="en-US" sz="1200" b="0" i="0" u="none" strike="noStrike">
                        <a:solidFill>
                          <a:srgbClr val="FF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方便快捷，查看不受时间地点限制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由于是去中心化钱包，需要做另外备份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741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在线钱包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可以在任何地方使用，使用平台时方便快捷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私钥不在用户手中，一旦平台被攻击，用户无能为力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7415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硬件钱包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安全性高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使用不便，而且需要购买，功能多元化受限</a:t>
                      </a:r>
                      <a:endParaRPr lang="zh-CN" altLang="en-US" sz="1200" b="0" i="0" u="none" strike="noStrike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4" marR="8294" marT="829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68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相对交易所的优势"/>
          <p:cNvSpPr txBox="1">
            <a:spLocks noGrp="1"/>
          </p:cNvSpPr>
          <p:nvPr>
            <p:ph type="title"/>
          </p:nvPr>
        </p:nvSpPr>
        <p:spPr>
          <a:xfrm>
            <a:off x="3236383" y="2266214"/>
            <a:ext cx="5388806" cy="88013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73075">
              <a:defRPr sz="6480"/>
            </a:lvl1pPr>
          </a:lstStyle>
          <a:p>
            <a:r>
              <a:rPr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AToken的目标</a:t>
            </a:r>
          </a:p>
        </p:txBody>
      </p:sp>
      <p:sp>
        <p:nvSpPr>
          <p:cNvPr id="151" name="相对较小的政策风险及监管压力…"/>
          <p:cNvSpPr txBox="1">
            <a:spLocks noGrp="1"/>
          </p:cNvSpPr>
          <p:nvPr>
            <p:ph type="body" idx="1"/>
          </p:nvPr>
        </p:nvSpPr>
        <p:spPr>
          <a:xfrm>
            <a:off x="1736035" y="3681471"/>
            <a:ext cx="8389502" cy="138949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7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b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做全球最全币种的移动端钱包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5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相对交易所的优势"/>
          <p:cNvSpPr txBox="1">
            <a:spLocks noGrp="1"/>
          </p:cNvSpPr>
          <p:nvPr>
            <p:ph type="title"/>
          </p:nvPr>
        </p:nvSpPr>
        <p:spPr>
          <a:xfrm>
            <a:off x="1577107" y="499277"/>
            <a:ext cx="6400702" cy="4189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zh-CN" altLang="en-US" sz="4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现阶段市场中存在的问题</a:t>
            </a:r>
            <a:endParaRPr sz="44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4" name="相对较小的政策风险及监管压力…"/>
          <p:cNvSpPr txBox="1">
            <a:spLocks noGrp="1"/>
          </p:cNvSpPr>
          <p:nvPr>
            <p:ph type="body" idx="1"/>
          </p:nvPr>
        </p:nvSpPr>
        <p:spPr>
          <a:xfrm>
            <a:off x="1577107" y="1519191"/>
            <a:ext cx="7804547" cy="442019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sz="3000" b="1" smtClean="0">
                <a:solidFill>
                  <a:schemeClr val="bg1"/>
                </a:solidFill>
              </a:rPr>
              <a:t>政策风险</a:t>
            </a:r>
            <a:r>
              <a:rPr lang="zh-CN" altLang="en-US" sz="3000" b="1" smtClean="0">
                <a:solidFill>
                  <a:schemeClr val="bg1"/>
                </a:solidFill>
              </a:rPr>
              <a:t>以</a:t>
            </a:r>
            <a:r>
              <a:rPr sz="3000" b="1" smtClean="0">
                <a:solidFill>
                  <a:schemeClr val="bg1"/>
                </a:solidFill>
              </a:rPr>
              <a:t>及监管压力</a:t>
            </a:r>
            <a:endParaRPr sz="30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000" b="1" smtClean="0">
                <a:solidFill>
                  <a:schemeClr val="bg1"/>
                </a:solidFill>
              </a:rPr>
              <a:t>数字货币管理困难</a:t>
            </a:r>
            <a:endParaRPr lang="en-US" altLang="zh-CN" sz="3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000" b="1" smtClean="0">
                <a:solidFill>
                  <a:schemeClr val="bg1"/>
                </a:solidFill>
              </a:rPr>
              <a:t>交易兑换使用门槛高</a:t>
            </a:r>
            <a:endParaRPr lang="en-US" altLang="zh-CN" sz="3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000" b="1">
                <a:solidFill>
                  <a:schemeClr val="bg1"/>
                </a:solidFill>
              </a:rPr>
              <a:t>交易平台跑路或交易平台被黑导致丢币</a:t>
            </a:r>
            <a:r>
              <a:rPr lang="zh-CN" altLang="en-US" sz="3000" b="1" smtClean="0">
                <a:solidFill>
                  <a:schemeClr val="bg1"/>
                </a:solidFill>
              </a:rPr>
              <a:t>风险</a:t>
            </a:r>
            <a:endParaRPr lang="en-US" altLang="zh-CN" sz="3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000" b="1" smtClean="0">
                <a:solidFill>
                  <a:schemeClr val="bg1"/>
                </a:solidFill>
              </a:rPr>
              <a:t>有理财需求的用户，保证资产增值是刚需</a:t>
            </a:r>
            <a:endParaRPr sz="3000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相对交易所的优势"/>
          <p:cNvSpPr txBox="1">
            <a:spLocks noGrp="1"/>
          </p:cNvSpPr>
          <p:nvPr>
            <p:ph type="title"/>
          </p:nvPr>
        </p:nvSpPr>
        <p:spPr>
          <a:xfrm>
            <a:off x="1651017" y="284022"/>
            <a:ext cx="5162378" cy="6511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钱包的优势</a:t>
            </a:r>
            <a:endParaRPr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4" name="相对较小的政策风险及监管压力…"/>
          <p:cNvSpPr txBox="1">
            <a:spLocks noGrp="1"/>
          </p:cNvSpPr>
          <p:nvPr>
            <p:ph type="body" idx="1"/>
          </p:nvPr>
        </p:nvSpPr>
        <p:spPr>
          <a:xfrm>
            <a:off x="1651017" y="1305792"/>
            <a:ext cx="7804547" cy="477741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60658" indent="-110035">
              <a:lnSpc>
                <a:spcPct val="150000"/>
              </a:lnSpc>
            </a:pPr>
            <a:r>
              <a:rPr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相对较小的政策风险及监管压力</a:t>
            </a:r>
          </a:p>
          <a:p>
            <a:pPr marL="160658" indent="-110035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去中心化钱包，</a:t>
            </a:r>
            <a:r>
              <a:rPr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不存在交易平台被黑导致的丢币风险</a:t>
            </a:r>
          </a:p>
          <a:p>
            <a:pPr marL="160658" indent="-110035">
              <a:lnSpc>
                <a:spcPct val="150000"/>
              </a:lnSpc>
            </a:pPr>
            <a:r>
              <a:rPr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不涉及法币，便于开拓海外市场</a:t>
            </a:r>
          </a:p>
          <a:p>
            <a:pPr marL="160658" indent="-110035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全币种</a:t>
            </a:r>
            <a:r>
              <a:rPr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数字货币</a:t>
            </a: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钱包</a:t>
            </a:r>
            <a:r>
              <a:rPr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，目前是支持币种最多的钱包</a:t>
            </a:r>
            <a:endParaRPr lang="en-US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60658" indent="-110035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多重签名技术，保证安全</a:t>
            </a:r>
            <a:endParaRPr lang="en-US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60658" indent="-110035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交易加速功能</a:t>
            </a:r>
            <a:endParaRPr lang="en-US" altLang="zh-CN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60658" indent="-110035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支持币币</a:t>
            </a:r>
            <a:r>
              <a:rPr lang="zh-CN" altLang="en-US" sz="24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兑换</a:t>
            </a:r>
            <a:endParaRPr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60658" indent="-110035">
              <a:lnSpc>
                <a:spcPct val="150000"/>
              </a:lnSpc>
            </a:pPr>
            <a:r>
              <a:rPr lang="zh-CN" altLang="en-US" sz="24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红包功能</a:t>
            </a:r>
            <a:endParaRPr lang="en-US" altLang="zh-CN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60658" indent="-110035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团队在钱包领域耕耘多年，有丰富的钱包开发经验</a:t>
            </a:r>
            <a:endParaRPr lang="en-US" altLang="zh-CN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6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相对交易所的优势"/>
          <p:cNvSpPr txBox="1">
            <a:spLocks noGrp="1"/>
          </p:cNvSpPr>
          <p:nvPr>
            <p:ph type="title"/>
          </p:nvPr>
        </p:nvSpPr>
        <p:spPr>
          <a:xfrm>
            <a:off x="1651017" y="284022"/>
            <a:ext cx="5162378" cy="6511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钱包的优势</a:t>
            </a:r>
            <a:endParaRPr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34394"/>
            <a:ext cx="2180261" cy="47209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70" y="1634395"/>
            <a:ext cx="2182771" cy="47264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09" y="1634395"/>
            <a:ext cx="2180261" cy="47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81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相对交易所的优势"/>
          <p:cNvSpPr txBox="1">
            <a:spLocks noGrp="1"/>
          </p:cNvSpPr>
          <p:nvPr>
            <p:ph type="title"/>
          </p:nvPr>
        </p:nvSpPr>
        <p:spPr>
          <a:xfrm>
            <a:off x="1651017" y="284022"/>
            <a:ext cx="5162378" cy="6511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钱包的优势</a:t>
            </a:r>
            <a:endParaRPr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56" y="1516566"/>
            <a:ext cx="2260799" cy="4895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673" y="1516566"/>
            <a:ext cx="2260800" cy="4895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85" y="1517668"/>
            <a:ext cx="2260291" cy="4894283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998030" y="3311912"/>
            <a:ext cx="468351" cy="52522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634127" y="3311911"/>
            <a:ext cx="468351" cy="52522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822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相对交易所的优势"/>
          <p:cNvSpPr txBox="1">
            <a:spLocks noGrp="1"/>
          </p:cNvSpPr>
          <p:nvPr>
            <p:ph type="title"/>
          </p:nvPr>
        </p:nvSpPr>
        <p:spPr>
          <a:xfrm>
            <a:off x="1651017" y="284022"/>
            <a:ext cx="5162378" cy="6511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钱包的优势</a:t>
            </a:r>
            <a:endParaRPr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33" y="1631678"/>
            <a:ext cx="2185638" cy="4732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30783"/>
            <a:ext cx="2185640" cy="4733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16" y="1630783"/>
            <a:ext cx="2185640" cy="47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28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相对交易所的优势"/>
          <p:cNvSpPr txBox="1">
            <a:spLocks noGrp="1"/>
          </p:cNvSpPr>
          <p:nvPr>
            <p:ph type="title"/>
          </p:nvPr>
        </p:nvSpPr>
        <p:spPr>
          <a:xfrm>
            <a:off x="1651017" y="284022"/>
            <a:ext cx="5162378" cy="6511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lang="zh-CN" altLang="en-US" sz="40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钱包的优势</a:t>
            </a:r>
            <a:endParaRPr sz="40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4" y="2056165"/>
            <a:ext cx="1903452" cy="41216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71" y="2052150"/>
            <a:ext cx="1905307" cy="41256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03" y="2052150"/>
            <a:ext cx="1905306" cy="41256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52" y="2052150"/>
            <a:ext cx="1905307" cy="412562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974378" y="3791415"/>
            <a:ext cx="468351" cy="52522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754302" y="3791415"/>
            <a:ext cx="468351" cy="525221"/>
          </a:xfrm>
          <a:prstGeom prst="rightArrow">
            <a:avLst>
              <a:gd name="adj1" fmla="val 41507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8691951" y="3791415"/>
            <a:ext cx="468351" cy="52522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1409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相对交易所的优势"/>
          <p:cNvSpPr txBox="1">
            <a:spLocks noGrp="1"/>
          </p:cNvSpPr>
          <p:nvPr>
            <p:ph type="title"/>
          </p:nvPr>
        </p:nvSpPr>
        <p:spPr>
          <a:xfrm>
            <a:off x="2736260" y="2970635"/>
            <a:ext cx="6763533" cy="11334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未来，不只是钱包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08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" cy="121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8626" y="1908314"/>
            <a:ext cx="55924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宋厚达：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钱包联合创始人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COO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前百度外卖线上大客户运营。负责百度外卖全国大客户线上活动。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先后从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操盘过社交、教育等领域百万级产品应用。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4730" y="224880"/>
            <a:ext cx="39756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个人简介</a:t>
            </a:r>
            <a:endParaRPr kumimoji="1" lang="zh-CN" altLang="en-US" sz="44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34" y="1908314"/>
            <a:ext cx="4267931" cy="28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Connector 751"/>
          <p:cNvCxnSpPr>
            <a:cxnSpLocks noChangeShapeType="1"/>
          </p:cNvCxnSpPr>
          <p:nvPr/>
        </p:nvCxnSpPr>
        <p:spPr bwMode="auto">
          <a:xfrm>
            <a:off x="9291916" y="4763493"/>
            <a:ext cx="0" cy="942082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AToken介绍…"/>
          <p:cNvSpPr txBox="1">
            <a:spLocks noGrp="1"/>
          </p:cNvSpPr>
          <p:nvPr>
            <p:ph type="body" idx="1"/>
          </p:nvPr>
        </p:nvSpPr>
        <p:spPr>
          <a:xfrm>
            <a:off x="558094" y="1483515"/>
            <a:ext cx="11167088" cy="452499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defTabSz="373248">
              <a:spcBef>
                <a:spcPts val="2672"/>
              </a:spcBef>
              <a:buNone/>
              <a:defRPr sz="3400"/>
            </a:pPr>
            <a:r>
              <a:rPr b="1">
                <a:solidFill>
                  <a:srgbClr val="2A4C64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  <a:t/>
            </a:r>
            <a:br>
              <a:rPr b="1">
                <a:solidFill>
                  <a:srgbClr val="2A4C64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rPr>
            </a:br>
            <a:r>
              <a:rPr lang="zh-CN" altLang="en-US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第一阶段</a:t>
            </a:r>
            <a:endParaRPr lang="en-US" altLang="zh-CN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marL="0" indent="0" defTabSz="373248">
              <a:spcBef>
                <a:spcPts val="2672"/>
              </a:spcBef>
              <a:buNone/>
              <a:defRPr sz="3400"/>
            </a:pPr>
            <a:r>
              <a:rPr lang="zh-CN" alt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打造用户体验最好的钱包的同时，做区块链世界的“支付宝”。</a:t>
            </a:r>
            <a:endParaRPr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defTabSz="373248">
              <a:spcBef>
                <a:spcPts val="2672"/>
              </a:spcBef>
              <a:defRPr sz="3400"/>
            </a:pPr>
            <a:r>
              <a:rPr lang="zh-CN" alt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基金</a:t>
            </a:r>
            <a:endParaRPr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defTabSz="373248">
              <a:spcBef>
                <a:spcPts val="2672"/>
              </a:spcBef>
              <a:defRPr sz="3400"/>
            </a:pPr>
            <a:r>
              <a:rPr lang="zh-CN" alt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理财</a:t>
            </a:r>
            <a:endParaRPr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defTabSz="373248">
              <a:spcBef>
                <a:spcPts val="2672"/>
              </a:spcBef>
              <a:defRPr sz="3400"/>
            </a:pPr>
            <a:r>
              <a:rPr lang="zh-CN" alt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借贷</a:t>
            </a:r>
            <a:endParaRPr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defTabSz="373248">
              <a:spcBef>
                <a:spcPts val="2672"/>
              </a:spcBef>
              <a:defRPr sz="3400"/>
            </a:pPr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DAPP</a:t>
            </a:r>
            <a:r>
              <a:rPr lang="zh-CN" alt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入口</a:t>
            </a:r>
            <a:endParaRPr lang="en-US" altLang="zh-CN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marL="0" indent="0" defTabSz="373248">
              <a:spcBef>
                <a:spcPts val="2672"/>
              </a:spcBef>
              <a:buNone/>
              <a:defRPr sz="3400"/>
            </a:pPr>
            <a:endParaRPr lang="en-US" b="1" dirty="0" smtClean="0">
              <a:solidFill>
                <a:srgbClr val="2A4C64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  <a:p>
            <a:pPr marL="0" indent="0" defTabSz="373248">
              <a:spcBef>
                <a:spcPts val="2672"/>
              </a:spcBef>
              <a:buNone/>
              <a:defRPr sz="3400"/>
            </a:pPr>
            <a:endParaRPr b="1">
              <a:solidFill>
                <a:srgbClr val="2A4C64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4875" y="352188"/>
            <a:ext cx="4720598" cy="7492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未来规划</a:t>
            </a:r>
            <a:endParaRPr lang="zh-CN" altLang="en-US" sz="4400" dirty="0">
              <a:solidFill>
                <a:schemeClr val="bg1"/>
              </a:solidFill>
              <a:sym typeface="Helvetica Light"/>
            </a:endParaRPr>
          </a:p>
        </p:txBody>
      </p:sp>
      <p:cxnSp>
        <p:nvCxnSpPr>
          <p:cNvPr id="59" name="Connector 749"/>
          <p:cNvCxnSpPr>
            <a:cxnSpLocks noChangeShapeType="1"/>
          </p:cNvCxnSpPr>
          <p:nvPr/>
        </p:nvCxnSpPr>
        <p:spPr bwMode="auto">
          <a:xfrm>
            <a:off x="8233927" y="3657844"/>
            <a:ext cx="1340488" cy="991201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Connector 750"/>
          <p:cNvCxnSpPr>
            <a:cxnSpLocks noChangeShapeType="1"/>
          </p:cNvCxnSpPr>
          <p:nvPr/>
        </p:nvCxnSpPr>
        <p:spPr bwMode="auto">
          <a:xfrm flipH="1">
            <a:off x="9610092" y="3589414"/>
            <a:ext cx="445241" cy="801869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Connector 753"/>
          <p:cNvCxnSpPr>
            <a:cxnSpLocks noChangeShapeType="1"/>
          </p:cNvCxnSpPr>
          <p:nvPr/>
        </p:nvCxnSpPr>
        <p:spPr bwMode="auto">
          <a:xfrm>
            <a:off x="9281878" y="4634515"/>
            <a:ext cx="1685479" cy="140643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Connector 760"/>
          <p:cNvCxnSpPr>
            <a:cxnSpLocks noChangeShapeType="1"/>
          </p:cNvCxnSpPr>
          <p:nvPr/>
        </p:nvCxnSpPr>
        <p:spPr bwMode="auto">
          <a:xfrm>
            <a:off x="7778944" y="4670993"/>
            <a:ext cx="1685479" cy="207615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Shape 761"/>
          <p:cNvSpPr>
            <a:spLocks/>
          </p:cNvSpPr>
          <p:nvPr/>
        </p:nvSpPr>
        <p:spPr bwMode="auto">
          <a:xfrm>
            <a:off x="8781816" y="4134452"/>
            <a:ext cx="1000125" cy="1000125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 sz="1266"/>
          </a:p>
        </p:txBody>
      </p:sp>
      <p:sp>
        <p:nvSpPr>
          <p:cNvPr id="68" name="Shape 762"/>
          <p:cNvSpPr>
            <a:spLocks/>
          </p:cNvSpPr>
          <p:nvPr/>
        </p:nvSpPr>
        <p:spPr bwMode="auto">
          <a:xfrm>
            <a:off x="7240818" y="4292013"/>
            <a:ext cx="620613" cy="62061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 sz="1266"/>
          </a:p>
        </p:txBody>
      </p:sp>
      <p:sp>
        <p:nvSpPr>
          <p:cNvPr id="70" name="Shape 764"/>
          <p:cNvSpPr>
            <a:spLocks/>
          </p:cNvSpPr>
          <p:nvPr/>
        </p:nvSpPr>
        <p:spPr bwMode="auto">
          <a:xfrm>
            <a:off x="9586307" y="3284589"/>
            <a:ext cx="785813" cy="78581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 sz="1266"/>
          </a:p>
        </p:txBody>
      </p:sp>
      <p:sp>
        <p:nvSpPr>
          <p:cNvPr id="73" name="Shape 767"/>
          <p:cNvSpPr>
            <a:spLocks/>
          </p:cNvSpPr>
          <p:nvPr/>
        </p:nvSpPr>
        <p:spPr bwMode="auto">
          <a:xfrm>
            <a:off x="10657050" y="4464851"/>
            <a:ext cx="620613" cy="62061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 sz="1266"/>
          </a:p>
        </p:txBody>
      </p:sp>
      <p:sp>
        <p:nvSpPr>
          <p:cNvPr id="74" name="Shape 770"/>
          <p:cNvSpPr>
            <a:spLocks/>
          </p:cNvSpPr>
          <p:nvPr/>
        </p:nvSpPr>
        <p:spPr bwMode="auto">
          <a:xfrm>
            <a:off x="7767179" y="3240017"/>
            <a:ext cx="620613" cy="62061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 sz="1266"/>
          </a:p>
        </p:txBody>
      </p:sp>
      <p:sp>
        <p:nvSpPr>
          <p:cNvPr id="76" name="Shape 775"/>
          <p:cNvSpPr>
            <a:spLocks noChangeArrowheads="1"/>
          </p:cNvSpPr>
          <p:nvPr/>
        </p:nvSpPr>
        <p:spPr bwMode="auto">
          <a:xfrm>
            <a:off x="9702393" y="3589414"/>
            <a:ext cx="556729" cy="1514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/>
          <a:p>
            <a:pPr algn="ctr" defTabSz="290205"/>
            <a:r>
              <a:rPr lang="zh-CN" altLang="en-US" sz="984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理财</a:t>
            </a:r>
          </a:p>
        </p:txBody>
      </p:sp>
      <p:sp>
        <p:nvSpPr>
          <p:cNvPr id="77" name="Shape 779"/>
          <p:cNvSpPr>
            <a:spLocks noChangeArrowheads="1"/>
          </p:cNvSpPr>
          <p:nvPr/>
        </p:nvSpPr>
        <p:spPr bwMode="auto">
          <a:xfrm>
            <a:off x="10768672" y="4709301"/>
            <a:ext cx="425276" cy="1299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/>
          <a:p>
            <a:pPr algn="ctr" defTabSz="290205"/>
            <a:r>
              <a:rPr lang="zh-CN" altLang="en-US" sz="844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借贷</a:t>
            </a:r>
          </a:p>
        </p:txBody>
      </p:sp>
      <p:sp>
        <p:nvSpPr>
          <p:cNvPr id="78" name="Shape 781"/>
          <p:cNvSpPr>
            <a:spLocks noChangeArrowheads="1"/>
          </p:cNvSpPr>
          <p:nvPr/>
        </p:nvSpPr>
        <p:spPr bwMode="auto">
          <a:xfrm>
            <a:off x="7269798" y="4541036"/>
            <a:ext cx="543595" cy="1299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/>
          <a:p>
            <a:pPr algn="ctr" defTabSz="290205"/>
            <a:r>
              <a:rPr lang="en-US" altLang="zh-CN" sz="844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DAPP</a:t>
            </a:r>
            <a:endParaRPr lang="zh-CN" altLang="en-US" sz="844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79" name="Shape 782"/>
          <p:cNvSpPr>
            <a:spLocks noChangeArrowheads="1"/>
          </p:cNvSpPr>
          <p:nvPr/>
        </p:nvSpPr>
        <p:spPr bwMode="auto">
          <a:xfrm>
            <a:off x="7832928" y="3506954"/>
            <a:ext cx="475505" cy="1299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/>
          <a:p>
            <a:pPr algn="ctr" defTabSz="290205"/>
            <a:r>
              <a:rPr lang="zh-CN" altLang="en-US" sz="844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基金</a:t>
            </a: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990" y="4302948"/>
            <a:ext cx="682126" cy="6821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91" name="Shape 773"/>
          <p:cNvSpPr>
            <a:spLocks/>
          </p:cNvSpPr>
          <p:nvPr/>
        </p:nvSpPr>
        <p:spPr bwMode="auto">
          <a:xfrm>
            <a:off x="9076600" y="5623570"/>
            <a:ext cx="392906" cy="392906"/>
          </a:xfrm>
          <a:custGeom>
            <a:avLst/>
            <a:gdLst>
              <a:gd name="T0" fmla="*/ 2147483647 w 19679"/>
              <a:gd name="T1" fmla="*/ 1873741985 h 19679"/>
              <a:gd name="T2" fmla="*/ 2147483647 w 19679"/>
              <a:gd name="T3" fmla="*/ 2147483647 h 19679"/>
              <a:gd name="T4" fmla="*/ 1873741985 w 19679"/>
              <a:gd name="T5" fmla="*/ 2147483647 h 19679"/>
              <a:gd name="T6" fmla="*/ 1873741985 w 19679"/>
              <a:gd name="T7" fmla="*/ 1873741985 h 19679"/>
              <a:gd name="T8" fmla="*/ 2147483647 w 19679"/>
              <a:gd name="T9" fmla="*/ 1873741985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anchor="ctr"/>
          <a:lstStyle/>
          <a:p>
            <a:endParaRPr lang="zh-CN" altLang="en-US" sz="1266"/>
          </a:p>
        </p:txBody>
      </p:sp>
      <p:sp>
        <p:nvSpPr>
          <p:cNvPr id="93" name="Shape 783"/>
          <p:cNvSpPr>
            <a:spLocks noChangeArrowheads="1"/>
          </p:cNvSpPr>
          <p:nvPr/>
        </p:nvSpPr>
        <p:spPr bwMode="auto">
          <a:xfrm>
            <a:off x="9168891" y="5715813"/>
            <a:ext cx="258960" cy="1299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/>
          <a:p>
            <a:pPr algn="ctr" defTabSz="290205"/>
            <a:r>
              <a:rPr lang="zh-CN" altLang="en-US" sz="844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债券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20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Token介绍…"/>
          <p:cNvSpPr txBox="1">
            <a:spLocks noGrp="1" noChangeAspect="1"/>
          </p:cNvSpPr>
          <p:nvPr>
            <p:ph type="body" idx="1"/>
          </p:nvPr>
        </p:nvSpPr>
        <p:spPr>
          <a:xfrm>
            <a:off x="1753272" y="1491512"/>
            <a:ext cx="8670337" cy="39790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373248">
              <a:spcBef>
                <a:spcPts val="2672"/>
              </a:spcBef>
              <a:buNone/>
              <a:defRPr sz="3400"/>
            </a:pPr>
            <a:r>
              <a:rPr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第二阶段</a:t>
            </a:r>
            <a:endParaRPr lang="en-US" altLang="zh-CN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marL="0" indent="0" defTabSz="373248">
              <a:spcBef>
                <a:spcPts val="2672"/>
              </a:spcBef>
              <a:buNone/>
              <a:defRPr sz="3400"/>
            </a:pPr>
            <a:r>
              <a:rPr lang="zh-CN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侧链</a:t>
            </a:r>
            <a:r>
              <a:rPr lang="en-US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</a:t>
            </a:r>
            <a:r>
              <a:rPr lang="zh-CN" altLang="zh-CN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、跨链驱动引擎、</a:t>
            </a:r>
            <a:r>
              <a:rPr lang="en-US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DAPP</a:t>
            </a: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入口三点结合，成为主链服务商。</a:t>
            </a:r>
            <a:endParaRPr 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marL="0" indent="0" defTabSz="373248">
              <a:spcBef>
                <a:spcPts val="2672"/>
              </a:spcBef>
              <a:buNone/>
              <a:defRPr sz="3400"/>
            </a:pPr>
            <a:r>
              <a:rPr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侧链</a:t>
            </a: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：解决主链吞吐量小，延迟过大等问题。形成海量高并发低成本的支付网络，区块链上的</a:t>
            </a:r>
            <a:r>
              <a:rPr lang="en-US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visa</a:t>
            </a: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。</a:t>
            </a:r>
            <a:endParaRPr 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marL="0" indent="0" defTabSz="373248">
              <a:spcBef>
                <a:spcPts val="2672"/>
              </a:spcBef>
              <a:buNone/>
              <a:defRPr sz="3400"/>
            </a:pPr>
            <a:r>
              <a:rPr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跨链</a:t>
            </a: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：中心化的方式实现区块链链条之间的价值互通，真正实现价值网络。</a:t>
            </a:r>
            <a:endParaRPr lang="en-US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marL="0" indent="0" defTabSz="373248">
              <a:spcBef>
                <a:spcPts val="2672"/>
              </a:spcBef>
              <a:buNone/>
              <a:defRPr sz="3400"/>
            </a:pPr>
            <a:r>
              <a:rPr lang="en-US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DAPP</a:t>
            </a:r>
            <a:r>
              <a:rPr lang="zh-CN" altLang="en-US" sz="2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入口</a:t>
            </a: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：区块链应用落地的平台。</a:t>
            </a:r>
            <a:endParaRPr 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3272" y="357837"/>
            <a:ext cx="4625226" cy="7492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未来规划</a:t>
            </a:r>
            <a:endParaRPr lang="zh-CN" altLang="en-US" sz="4400" dirty="0">
              <a:solidFill>
                <a:schemeClr val="bg1"/>
              </a:solidFill>
              <a:sym typeface="Helvetica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26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277" y="2510884"/>
            <a:ext cx="2666872" cy="26409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09060" y="5441795"/>
            <a:ext cx="19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宋厚达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@AToken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6830" y="1219200"/>
            <a:ext cx="137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谢谢</a:t>
            </a:r>
            <a:endParaRPr kumimoji="1" lang="zh-CN" altLang="en-US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36" y="2510884"/>
            <a:ext cx="2640980" cy="2640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53629" y="5441795"/>
            <a:ext cx="167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公共号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4619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" cy="1219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14571" y="1313033"/>
            <a:ext cx="420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小部分人共识，大多数人反对</a:t>
            </a:r>
            <a:endParaRPr kumimoji="1" lang="en-US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3781" y="3275034"/>
            <a:ext cx="386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小部分人共识，多数人信仰</a:t>
            </a:r>
            <a:endParaRPr kumimoji="1" lang="en-US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2363" y="5237035"/>
            <a:ext cx="235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大多数人的共识</a:t>
            </a:r>
            <a:endParaRPr kumimoji="1" lang="en-US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5581824" y="2152009"/>
            <a:ext cx="473865" cy="84664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5581823" y="4013084"/>
            <a:ext cx="473865" cy="84664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8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" cy="1219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77737" y="2174488"/>
            <a:ext cx="58543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是否必须使用区块链的</a:t>
            </a:r>
            <a:endParaRPr kumimoji="1"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是否能够改变生产关系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去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心化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手段去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是否只是互联网思维产品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Token</a:t>
            </a:r>
            <a:endParaRPr kumimoji="1"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35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7881643" y="2889508"/>
            <a:ext cx="1768467" cy="15165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981086" y="2889508"/>
            <a:ext cx="1768467" cy="15165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114133" y="2889508"/>
            <a:ext cx="1768467" cy="15165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" cy="1219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85346" y="34631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基础设施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2153" y="3463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金融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11878" y="34631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去中间商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8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" cy="1219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99646" y="1785003"/>
            <a:ext cx="3762323" cy="359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项目背景</a:t>
            </a:r>
            <a:endParaRPr kumimoji="1" lang="en-US" altLang="zh-CN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现状</a:t>
            </a:r>
            <a:endParaRPr kumimoji="1" lang="en-US" altLang="zh-CN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71500" indent="-5715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kumimoji="1" lang="zh-CN" altLang="en-US" sz="4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未来</a:t>
            </a:r>
            <a:endParaRPr kumimoji="1" lang="zh-CN" altLang="en-US" sz="4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2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71"/>
            <a:ext cx="1219200" cy="1219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27746" y="434788"/>
            <a:ext cx="56628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AToken</a:t>
            </a:r>
            <a:r>
              <a:rPr lang="zh-CN" altLang="en-US" sz="4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项目背景</a:t>
            </a:r>
            <a:endParaRPr lang="zh-CN" altLang="en-US" sz="4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9239" y="1853816"/>
            <a:ext cx="996214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5295">
              <a:defRPr sz="2495"/>
            </a:pP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日，中国境内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ICO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融资活动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被叫停。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月底，中国境内的虚拟货币交易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平台全部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被关停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。虚拟</a:t>
            </a: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币兑人民币的场内交易量急剧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萎缩。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5295">
              <a:defRPr sz="2495"/>
            </a:pP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5295">
              <a:lnSpc>
                <a:spcPct val="150000"/>
              </a:lnSpc>
              <a:buFont typeface="Arial" charset="0"/>
              <a:buChar char="•"/>
              <a:defRPr sz="2495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国内数字货币的场外交易量激增。各大交易平台也提供了场外交易服务。</a:t>
            </a:r>
          </a:p>
          <a:p>
            <a:pPr marL="342900" indent="-342900" algn="l" defTabSz="455295">
              <a:lnSpc>
                <a:spcPct val="150000"/>
              </a:lnSpc>
              <a:buFont typeface="Arial" charset="0"/>
              <a:buChar char="•"/>
              <a:defRPr sz="2495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火币网、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OKCoin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、聚币网等境内大型交易平台都已经转移海外市场，继续提供交易服务，目前交易量远超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日以前。</a:t>
            </a:r>
          </a:p>
          <a:p>
            <a:pPr marL="342900" indent="-342900" algn="l" defTabSz="455295">
              <a:lnSpc>
                <a:spcPct val="150000"/>
              </a:lnSpc>
              <a:buFont typeface="Arial" charset="0"/>
              <a:buChar char="•"/>
              <a:defRPr sz="2495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海外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ICO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市场再次爆发，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ICO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项目数量井喷式增长。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5295">
              <a:lnSpc>
                <a:spcPct val="150000"/>
              </a:lnSpc>
              <a:buFont typeface="Arial" charset="0"/>
              <a:buChar char="•"/>
              <a:defRPr sz="2495"/>
            </a:pP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随着数字货币种类持续增多，一站式管理数字货币的钱包需求将持续增加。</a:t>
            </a:r>
            <a:endParaRPr lang="en-US" altLang="zh-CN" sz="2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 algn="l" defTabSz="455295">
              <a:lnSpc>
                <a:spcPct val="150000"/>
              </a:lnSpc>
              <a:buFont typeface="Arial" charset="0"/>
              <a:buChar char="•"/>
              <a:defRPr sz="2495"/>
            </a:pP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Cryptokitties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等一类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Dapp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市场火爆，但支持该类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DAPP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的数字货币钱包稀缺</a:t>
            </a:r>
            <a:r>
              <a:rPr lang="zh-CN" altLang="en-US" sz="2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48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Token介绍…"/>
          <p:cNvSpPr txBox="1">
            <a:spLocks noGrp="1"/>
          </p:cNvSpPr>
          <p:nvPr>
            <p:ph type="body" idx="1"/>
          </p:nvPr>
        </p:nvSpPr>
        <p:spPr>
          <a:xfrm>
            <a:off x="1051122" y="1312129"/>
            <a:ext cx="10270435" cy="18287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06277">
              <a:lnSpc>
                <a:spcPct val="160000"/>
              </a:lnSpc>
              <a:spcBef>
                <a:spcPts val="2180"/>
              </a:spcBef>
              <a:buNone/>
              <a:defRPr sz="2790"/>
            </a:pP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比特币按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</a:t>
            </a:r>
            <a:r>
              <a:rPr lang="en-US" altLang="zh-CN"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年</a:t>
            </a:r>
            <a:r>
              <a:rPr lang="en-US" altLang="zh-CN"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月</a:t>
            </a:r>
            <a:r>
              <a:rPr lang="en-US" altLang="zh-CN"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日单价</a:t>
            </a:r>
            <a:r>
              <a:rPr lang="en-US" altLang="zh-CN"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67156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元</a:t>
            </a:r>
            <a:r>
              <a:rPr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个，市场总量约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1650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万个</a:t>
            </a:r>
            <a:r>
              <a:rPr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，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总市值</a:t>
            </a:r>
            <a:r>
              <a:rPr lang="en-US" altLang="zh-CN"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</a:t>
            </a:r>
            <a:r>
              <a:rPr lang="zh-CN" altLang="en-US"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亿人民币</a:t>
            </a:r>
            <a:r>
              <a:rPr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。其中约</a:t>
            </a:r>
            <a:r>
              <a:rPr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200</a:t>
            </a:r>
            <a:r>
              <a:rPr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万个在交易平台储存流通，约</a:t>
            </a:r>
            <a:r>
              <a:rPr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300</a:t>
            </a:r>
            <a:r>
              <a:rPr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万个丢失，剩余</a:t>
            </a:r>
            <a:r>
              <a:rPr sz="2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1150</a:t>
            </a:r>
            <a:r>
              <a:rPr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万个比特币存储在各类钱包当中</a:t>
            </a:r>
            <a:r>
              <a:rPr lang="zh-CN" altLang="en-US"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。</a:t>
            </a:r>
            <a:endParaRPr lang="en-US" sz="2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</p:txBody>
      </p:sp>
      <p:pic>
        <p:nvPicPr>
          <p:cNvPr id="134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737" y="2855426"/>
            <a:ext cx="5488246" cy="33854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446547" y="234979"/>
            <a:ext cx="4021935" cy="7492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比特币市场规模</a:t>
            </a:r>
            <a:endParaRPr lang="zh-CN" altLang="en-US" sz="4400" b="1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" cy="1219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1396" y="3670989"/>
            <a:ext cx="34852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比特币市场类别占比分布图</a:t>
            </a:r>
            <a:endParaRPr kumimoji="1" lang="en-US" altLang="zh-CN" sz="2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钱包占比：</a:t>
            </a:r>
            <a:r>
              <a:rPr kumimoji="1" lang="en-US" altLang="zh-CN" sz="2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69.7%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交易平台占比：</a:t>
            </a:r>
            <a:r>
              <a:rPr kumimoji="1" lang="en-US" altLang="zh-CN" sz="2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12.12%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2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丢失：</a:t>
            </a:r>
            <a:r>
              <a:rPr kumimoji="1" lang="en-US" altLang="zh-CN" sz="2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18.18</a:t>
            </a:r>
            <a:endParaRPr kumimoji="1" lang="zh-CN" altLang="en-US" sz="2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97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88277" y="365830"/>
            <a:ext cx="4021935" cy="7492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主流币种总市值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752448"/>
            <a:ext cx="9901859" cy="42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40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634</Words>
  <Application>Microsoft Macintosh PowerPoint</Application>
  <PresentationFormat>宽屏</PresentationFormat>
  <Paragraphs>97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DengXian</vt:lpstr>
      <vt:lpstr>DengXian Light</vt:lpstr>
      <vt:lpstr>Helvetica</vt:lpstr>
      <vt:lpstr>Helvetica Light</vt:lpstr>
      <vt:lpstr>Microsoft YaHei</vt:lpstr>
      <vt:lpstr>宋体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AToken的目标</vt:lpstr>
      <vt:lpstr>现阶段市场中存在的问题</vt:lpstr>
      <vt:lpstr>AToken钱包的优势</vt:lpstr>
      <vt:lpstr>AToken钱包的优势</vt:lpstr>
      <vt:lpstr>AToken钱包的优势</vt:lpstr>
      <vt:lpstr>AToken钱包的优势</vt:lpstr>
      <vt:lpstr>AToken钱包的优势</vt:lpstr>
      <vt:lpstr>未来，不只是钱包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42</cp:revision>
  <dcterms:created xsi:type="dcterms:W3CDTF">2018-03-19T02:14:19Z</dcterms:created>
  <dcterms:modified xsi:type="dcterms:W3CDTF">2018-04-22T04:03:20Z</dcterms:modified>
</cp:coreProperties>
</file>